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72" r:id="rId11"/>
    <p:sldId id="264" r:id="rId12"/>
    <p:sldId id="265" r:id="rId13"/>
    <p:sldId id="266" r:id="rId14"/>
    <p:sldId id="267" r:id="rId15"/>
    <p:sldId id="273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14DE0-C3F8-4198-8AE0-2DA8BCFD98F1}" type="datetime1">
              <a:rPr lang="tr-TR" smtClean="0"/>
              <a:t>23.3.2014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28278-AA58-4D8A-8354-6613989BF7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7234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38A6D-396A-4A55-8BC9-78BF240E644C}" type="datetime1">
              <a:rPr lang="tr-TR" smtClean="0"/>
              <a:t>23.3.2014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FCFE9-F2DE-4953-B482-531A64C2DD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0991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A3E5-A933-451A-86B7-41B1CECA94A1}" type="datetime1">
              <a:rPr lang="tr-TR" smtClean="0"/>
              <a:t>23.3.2014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37C3-C38B-4273-ACD3-30674F5479C0}" type="datetime1">
              <a:rPr lang="tr-TR" smtClean="0"/>
              <a:t>23.3.2014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5676-F1FA-4E40-99FB-4097C61E3964}" type="datetime1">
              <a:rPr lang="tr-TR" smtClean="0"/>
              <a:t>23.3.2014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BEDA7-859F-46DA-818A-B1637FE21E10}" type="datetime1">
              <a:rPr lang="tr-TR" smtClean="0"/>
              <a:t>23.3.2014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D652-1F3B-4647-9D1E-5F14936984DE}" type="datetime1">
              <a:rPr lang="tr-TR" smtClean="0"/>
              <a:t>23.3.2014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E5F9-D5B0-4FB7-81AB-4DCFB2A8E2A6}" type="datetime1">
              <a:rPr lang="tr-TR" smtClean="0"/>
              <a:t>23.3.2014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23E1-CAC5-48E7-B3E0-6E18702BE17F}" type="datetime1">
              <a:rPr lang="tr-TR" smtClean="0"/>
              <a:t>23.3.2014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08D1-36A3-41A3-B924-B532B263C56B}" type="datetime1">
              <a:rPr lang="tr-TR" smtClean="0"/>
              <a:t>23.3.2014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7015C-BAC7-412A-9B98-8F9FFB5A2754}" type="datetime1">
              <a:rPr lang="tr-TR" smtClean="0"/>
              <a:t>23.3.2014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8C27-8CBC-4809-9304-B730C855841D}" type="datetime1">
              <a:rPr lang="tr-TR" smtClean="0"/>
              <a:t>23.3.2014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CAF-3CD3-466F-B3E4-4FDB72923785}" type="datetime1">
              <a:rPr lang="tr-TR" smtClean="0"/>
              <a:t>23.3.2014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F4D931-670C-4416-9FDE-029140A7A86A}" type="datetime1">
              <a:rPr lang="tr-TR" smtClean="0"/>
              <a:t>23.3.2014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59632" y="3285009"/>
            <a:ext cx="5616624" cy="302433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Hazırlayan:Yunus</a:t>
            </a:r>
            <a:r>
              <a:rPr lang="tr-TR" dirty="0" smtClean="0"/>
              <a:t> YILMAZ</a:t>
            </a:r>
          </a:p>
          <a:p>
            <a:r>
              <a:rPr lang="tr-TR" dirty="0" smtClean="0"/>
              <a:t>İlköğretim Matematik Öğretmenliği 2.sınıf</a:t>
            </a:r>
          </a:p>
          <a:p>
            <a:r>
              <a:rPr lang="tr-TR" dirty="0" smtClean="0"/>
              <a:t>20120907012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75351" cy="1793167"/>
          </a:xfrm>
        </p:spPr>
        <p:txBody>
          <a:bodyPr/>
          <a:lstStyle/>
          <a:p>
            <a:r>
              <a:rPr lang="tr-TR" dirty="0" smtClean="0"/>
              <a:t>ÜSLÜ SAYILAR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4680520" cy="2723729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323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5001736"/>
          </a:xfrm>
        </p:spPr>
        <p:txBody>
          <a:bodyPr/>
          <a:lstStyle/>
          <a:p>
            <a:pPr marL="45720" indent="0" algn="ctr">
              <a:buNone/>
            </a:pPr>
            <a:r>
              <a:rPr lang="tr-TR" sz="2600" dirty="0" smtClean="0"/>
              <a:t> </a:t>
            </a:r>
            <a:r>
              <a:rPr lang="tr-TR" sz="2600" dirty="0" smtClean="0">
                <a:solidFill>
                  <a:srgbClr val="FF0000"/>
                </a:solidFill>
              </a:rPr>
              <a:t>ÇOK KÜÇÜK SAYILAR</a:t>
            </a:r>
          </a:p>
          <a:p>
            <a:pPr marL="4572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tr-TR" dirty="0" smtClean="0"/>
              <a:t>     Maddeyi </a:t>
            </a:r>
            <a:r>
              <a:rPr lang="tr-TR" dirty="0"/>
              <a:t>oluşturan taneciklerin kütleleri, bir virüsün uzunluğu gibi bilgiler </a:t>
            </a:r>
            <a:r>
              <a:rPr lang="tr-TR" i="1" dirty="0">
                <a:solidFill>
                  <a:srgbClr val="FF0000"/>
                </a:solidFill>
              </a:rPr>
              <a:t>çok küçük sayılar</a:t>
            </a:r>
            <a:r>
              <a:rPr lang="tr-TR" dirty="0"/>
              <a:t> ile ifade edilirler. "a" gerçek sayı, 1 ≤ a &lt; 10 ve n pozitif tam sayı olmak üzere a x 10</a:t>
            </a:r>
            <a:r>
              <a:rPr lang="tr-TR" baseline="30000" dirty="0"/>
              <a:t>-n</a:t>
            </a:r>
            <a:r>
              <a:rPr lang="tr-TR" dirty="0"/>
              <a:t> gösterimi, çok küçük sayıların bilimsel gösterimidir. Örneğin; 0,000000032 sayısının bilimsel gösterimi 3,2 x 10</a:t>
            </a:r>
            <a:r>
              <a:rPr lang="tr-TR" baseline="30000" dirty="0"/>
              <a:t>-8</a:t>
            </a:r>
            <a:r>
              <a:rPr lang="tr-TR" dirty="0"/>
              <a:t> şeklindedir.</a:t>
            </a:r>
          </a:p>
          <a:p>
            <a:pPr marL="4572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5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177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tr-TR" dirty="0" smtClean="0"/>
              <a:t>	</a:t>
            </a:r>
            <a:r>
              <a:rPr lang="tr-TR" sz="2600" b="1" dirty="0" smtClean="0">
                <a:solidFill>
                  <a:srgbClr val="FF0000"/>
                </a:solidFill>
              </a:rPr>
              <a:t>ÜSLÜ </a:t>
            </a:r>
            <a:r>
              <a:rPr lang="tr-TR" sz="2600" b="1" dirty="0">
                <a:solidFill>
                  <a:srgbClr val="FF0000"/>
                </a:solidFill>
              </a:rPr>
              <a:t>SAYILARDA DÖRT </a:t>
            </a:r>
            <a:r>
              <a:rPr lang="tr-TR" sz="2600" b="1" dirty="0" smtClean="0">
                <a:solidFill>
                  <a:srgbClr val="FF0000"/>
                </a:solidFill>
              </a:rPr>
              <a:t>İŞLEM</a:t>
            </a:r>
          </a:p>
          <a:p>
            <a:pPr marL="45720" indent="0" algn="ctr">
              <a:buNone/>
            </a:pPr>
            <a:endParaRPr lang="tr-TR" sz="2600" b="1" dirty="0" smtClean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tr-TR" sz="2600" b="1" dirty="0">
                <a:solidFill>
                  <a:srgbClr val="FF0000"/>
                </a:solidFill>
              </a:rPr>
              <a:t>Üslü Sayılarda Toplama ve Çıkarma </a:t>
            </a:r>
            <a:r>
              <a:rPr lang="tr-TR" sz="2600" b="1" dirty="0" smtClean="0">
                <a:solidFill>
                  <a:srgbClr val="FF0000"/>
                </a:solidFill>
              </a:rPr>
              <a:t>İşlemi</a:t>
            </a:r>
          </a:p>
          <a:p>
            <a:pPr marL="45720" indent="0">
              <a:buNone/>
            </a:pPr>
            <a:endParaRPr lang="tr-TR" b="1" dirty="0"/>
          </a:p>
          <a:p>
            <a:pPr marL="45720" indent="0">
              <a:buNone/>
            </a:pPr>
            <a:r>
              <a:rPr lang="tr-TR" dirty="0" smtClean="0"/>
              <a:t>     Tabanları </a:t>
            </a:r>
            <a:r>
              <a:rPr lang="tr-TR" dirty="0"/>
              <a:t>ve üsleri aynı olan üslü sayılara benzer üslü sayılar denir. Üslü sayılar toplanırken veya çıkarılırken; Benzer üslü sayıların katsayıları toplanır veya çıkarılır. Bulunan sonucun yanına benzer üslü sayı yazılır</a:t>
            </a:r>
            <a:r>
              <a:rPr lang="tr-TR" dirty="0" smtClean="0"/>
              <a:t>.</a:t>
            </a:r>
          </a:p>
          <a:p>
            <a:pPr marL="45720" indent="0">
              <a:buNone/>
            </a:pPr>
            <a:endParaRPr lang="tr-TR" dirty="0" smtClean="0"/>
          </a:p>
          <a:p>
            <a:pPr marL="45720" indent="0">
              <a:buNone/>
            </a:pPr>
            <a:r>
              <a:rPr lang="tr-TR" dirty="0" smtClean="0"/>
              <a:t> 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013176"/>
            <a:ext cx="2885714" cy="1447619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12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45720" indent="0" algn="ctr">
              <a:buNone/>
            </a:pPr>
            <a:r>
              <a:rPr lang="tr-TR" dirty="0" smtClean="0"/>
              <a:t>	</a:t>
            </a:r>
            <a:r>
              <a:rPr lang="tr-TR" sz="3100" b="1" dirty="0">
                <a:solidFill>
                  <a:srgbClr val="FF0000"/>
                </a:solidFill>
              </a:rPr>
              <a:t>Üslü Sayılarda Çarpma </a:t>
            </a:r>
            <a:r>
              <a:rPr lang="tr-TR" sz="3100" b="1" dirty="0" smtClean="0">
                <a:solidFill>
                  <a:srgbClr val="FF0000"/>
                </a:solidFill>
              </a:rPr>
              <a:t>İşlemi</a:t>
            </a:r>
          </a:p>
          <a:p>
            <a:pPr marL="45720" indent="0">
              <a:buNone/>
            </a:pPr>
            <a:endParaRPr lang="tr-TR" b="1" dirty="0" smtClean="0"/>
          </a:p>
          <a:p>
            <a:pPr marL="45720" indent="0">
              <a:buNone/>
            </a:pPr>
            <a:r>
              <a:rPr lang="tr-TR" i="1" dirty="0" smtClean="0"/>
              <a:t>    </a:t>
            </a:r>
            <a:r>
              <a:rPr lang="tr-TR" sz="2400" i="1" dirty="0" smtClean="0"/>
              <a:t>Üslü </a:t>
            </a:r>
            <a:r>
              <a:rPr lang="tr-TR" sz="2400" i="1" dirty="0"/>
              <a:t>sayılarda çarpma işlemi</a:t>
            </a:r>
            <a:r>
              <a:rPr lang="tr-TR" sz="2400" dirty="0"/>
              <a:t> yaparken, çarpılan üslü sayıların tabanları aynı üsleri farklı ise; ortak taban, taban olarak yazılır. Üsler toplanarak ortak tabana üs olarak yazılır</a:t>
            </a:r>
            <a:r>
              <a:rPr lang="tr-TR" sz="2400" dirty="0" smtClean="0"/>
              <a:t>.</a:t>
            </a:r>
            <a:r>
              <a:rPr lang="tr-TR" sz="2400" dirty="0"/>
              <a:t> Tabanları farklı, üsleri aynı olan üslü sayılar çarpılırken; Tabanlar çarpılıp taban olarak yazılır, ortak üs tabana üs olarak </a:t>
            </a:r>
            <a:r>
              <a:rPr lang="tr-TR" sz="2400" dirty="0" smtClean="0"/>
              <a:t>yazılır.</a:t>
            </a:r>
            <a:r>
              <a:rPr lang="tr-TR" sz="2400" dirty="0"/>
              <a:t>  Tabanları ve üsleri farklı olan üslü sayılar çarpılırken; önce sayıların kuvvetleri alınır. Sonra çarpma işlemi </a:t>
            </a:r>
            <a:r>
              <a:rPr lang="tr-TR" sz="2400" dirty="0" smtClean="0"/>
              <a:t>yapılır.</a:t>
            </a:r>
          </a:p>
          <a:p>
            <a:pPr marL="45720" indent="0">
              <a:buNone/>
            </a:pPr>
            <a:endParaRPr lang="tr-TR" b="1" dirty="0"/>
          </a:p>
          <a:p>
            <a:pPr marL="4572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293096"/>
            <a:ext cx="5000000" cy="1133333"/>
          </a:xfrm>
          <a:prstGeom prst="rect">
            <a:avLst/>
          </a:prstGeom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60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209648"/>
          </a:xfrm>
        </p:spPr>
        <p:txBody>
          <a:bodyPr/>
          <a:lstStyle/>
          <a:p>
            <a:pPr marL="45720" indent="0" algn="ctr">
              <a:buNone/>
            </a:pPr>
            <a:r>
              <a:rPr lang="tr-TR" b="1" dirty="0" smtClean="0"/>
              <a:t>	</a:t>
            </a:r>
            <a:r>
              <a:rPr lang="tr-TR" sz="2600" b="1" dirty="0" smtClean="0">
                <a:solidFill>
                  <a:srgbClr val="FF0000"/>
                </a:solidFill>
              </a:rPr>
              <a:t>Üslü </a:t>
            </a:r>
            <a:r>
              <a:rPr lang="tr-TR" sz="2600" b="1" dirty="0">
                <a:solidFill>
                  <a:srgbClr val="FF0000"/>
                </a:solidFill>
              </a:rPr>
              <a:t>Sayılarda Bölme </a:t>
            </a:r>
            <a:r>
              <a:rPr lang="tr-TR" sz="2600" b="1" dirty="0" smtClean="0">
                <a:solidFill>
                  <a:srgbClr val="FF0000"/>
                </a:solidFill>
              </a:rPr>
              <a:t>İşlemi</a:t>
            </a:r>
          </a:p>
          <a:p>
            <a:pPr marL="45720" indent="0" algn="ctr">
              <a:buNone/>
            </a:pPr>
            <a:endParaRPr lang="tr-TR" b="1" dirty="0"/>
          </a:p>
          <a:p>
            <a:pPr marL="45720" indent="0">
              <a:buNone/>
            </a:pPr>
            <a:r>
              <a:rPr lang="tr-TR" i="1" dirty="0" smtClean="0"/>
              <a:t>   Üslü </a:t>
            </a:r>
            <a:r>
              <a:rPr lang="tr-TR" i="1" dirty="0"/>
              <a:t>sayılarda bölme işlemi</a:t>
            </a:r>
            <a:r>
              <a:rPr lang="tr-TR" dirty="0"/>
              <a:t> yaparken, üslü sayıların tabanları aynı üsleri farklı ise; ortak taban, taban olarak yazılır. Üsler çıkarılarak ortak tabana üs olarak yazılır</a:t>
            </a:r>
            <a:r>
              <a:rPr lang="tr-TR" dirty="0" smtClean="0"/>
              <a:t>.</a:t>
            </a:r>
            <a:r>
              <a:rPr lang="tr-TR" dirty="0"/>
              <a:t> Tabanları farklı, üsleri aynı olan üslü sayılar bölünürken; Tabanlar bölünüp taban olarak yazılır, ortak üs tabana üs olarak yazılır.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293096"/>
            <a:ext cx="3142857" cy="2057143"/>
          </a:xfrm>
          <a:prstGeom prst="rect">
            <a:avLst/>
          </a:prstGeom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94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53336" cy="564980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tr-TR" dirty="0" smtClean="0"/>
              <a:t>	</a:t>
            </a:r>
            <a:r>
              <a:rPr lang="tr-TR" sz="2800" dirty="0" smtClean="0">
                <a:solidFill>
                  <a:srgbClr val="FF0000"/>
                </a:solidFill>
              </a:rPr>
              <a:t>ÜSLÜ SAYILARIN KULLANIM ALANLARI</a:t>
            </a:r>
          </a:p>
          <a:p>
            <a:pPr marL="4572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Bakterilerin üremesi </a:t>
            </a:r>
            <a:r>
              <a:rPr lang="tr-TR" dirty="0" smtClean="0"/>
              <a:t>hesaplanırken</a:t>
            </a:r>
          </a:p>
          <a:p>
            <a:pPr marL="45720" indent="0">
              <a:buNone/>
            </a:pP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F</a:t>
            </a:r>
            <a:r>
              <a:rPr lang="tr-TR" dirty="0" smtClean="0"/>
              <a:t>aizler </a:t>
            </a:r>
            <a:r>
              <a:rPr lang="tr-TR" dirty="0"/>
              <a:t>hesaplanırken yani muhasebe </a:t>
            </a:r>
            <a:r>
              <a:rPr lang="tr-TR" dirty="0" smtClean="0"/>
              <a:t>işlerinde</a:t>
            </a:r>
          </a:p>
          <a:p>
            <a:pPr marL="45720" indent="0">
              <a:buNone/>
            </a:pP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K</a:t>
            </a:r>
            <a:r>
              <a:rPr lang="tr-TR" dirty="0" smtClean="0"/>
              <a:t>imyada </a:t>
            </a:r>
            <a:r>
              <a:rPr lang="tr-TR" dirty="0" err="1"/>
              <a:t>mol</a:t>
            </a:r>
            <a:r>
              <a:rPr lang="tr-TR" dirty="0"/>
              <a:t> kavramında </a:t>
            </a:r>
            <a:r>
              <a:rPr lang="tr-TR" dirty="0" err="1"/>
              <a:t>avagadro</a:t>
            </a:r>
            <a:r>
              <a:rPr lang="tr-TR" dirty="0"/>
              <a:t> sayısı ile atom taneciğini bulmaya </a:t>
            </a:r>
            <a:r>
              <a:rPr lang="tr-TR" dirty="0" smtClean="0"/>
              <a:t>çalışırken</a:t>
            </a:r>
          </a:p>
          <a:p>
            <a:pPr marL="45720" indent="0">
              <a:buNone/>
            </a:pP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G</a:t>
            </a:r>
            <a:r>
              <a:rPr lang="tr-TR" dirty="0" smtClean="0"/>
              <a:t>ezegenler </a:t>
            </a:r>
            <a:r>
              <a:rPr lang="tr-TR" dirty="0"/>
              <a:t>arası ışık yılını </a:t>
            </a:r>
            <a:r>
              <a:rPr lang="tr-TR" dirty="0" err="1"/>
              <a:t>hesaplarken,büyük</a:t>
            </a:r>
            <a:r>
              <a:rPr lang="tr-TR" dirty="0"/>
              <a:t> rakamları telafi </a:t>
            </a:r>
            <a:r>
              <a:rPr lang="tr-TR" dirty="0" smtClean="0"/>
              <a:t>ederken</a:t>
            </a:r>
          </a:p>
          <a:p>
            <a:pPr marL="45720" indent="0">
              <a:buNone/>
            </a:pP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Bilgisayar mimarisi; gibi hayatımızda birçok yerde üslü sayıları kullanmaktayız.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87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endParaRPr lang="tr-TR" dirty="0" smtClean="0"/>
          </a:p>
          <a:p>
            <a:pPr marL="45720" indent="0" algn="ctr">
              <a:buNone/>
            </a:pPr>
            <a:endParaRPr lang="tr-TR" dirty="0"/>
          </a:p>
          <a:p>
            <a:pPr marL="45720" indent="0" algn="ctr">
              <a:buNone/>
            </a:pPr>
            <a:endParaRPr lang="tr-TR" dirty="0" smtClean="0"/>
          </a:p>
          <a:p>
            <a:pPr marL="45720" indent="0" algn="ctr">
              <a:buNone/>
            </a:pPr>
            <a:r>
              <a:rPr lang="tr-TR" sz="4600" dirty="0" smtClean="0"/>
              <a:t>ÜSLÜ SAYILARLA İLGİLİ PROBLEMLER</a:t>
            </a:r>
            <a:endParaRPr lang="tr-TR" sz="4600" dirty="0"/>
          </a:p>
        </p:txBody>
      </p:sp>
    </p:spTree>
    <p:extLst>
      <p:ext uri="{BB962C8B-B14F-4D97-AF65-F5344CB8AC3E}">
        <p14:creationId xmlns:p14="http://schemas.microsoft.com/office/powerpoint/2010/main" val="399315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İçerik Yer Tutucusu 4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43000" y="731520"/>
                <a:ext cx="6400800" cy="5001736"/>
              </a:xfrm>
            </p:spPr>
            <p:txBody>
              <a:bodyPr/>
              <a:lstStyle/>
              <a:p>
                <a:pPr marL="45720" indent="0">
                  <a:buNone/>
                </a:pPr>
                <a:r>
                  <a:rPr lang="tr-TR" dirty="0" smtClean="0">
                    <a:solidFill>
                      <a:srgbClr val="FF0000"/>
                    </a:solidFill>
                  </a:rPr>
                  <a:t>Soru</a:t>
                </a:r>
                <a:r>
                  <a:rPr lang="tr-TR" dirty="0" smtClean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tr-TR" b="0" i="1" smtClean="0">
                        <a:latin typeface="Cambria Math"/>
                      </a:rPr>
                      <m:t>.4+</m:t>
                    </m:r>
                    <m:sSup>
                      <m:sSupPr>
                        <m:ctrlPr>
                          <a:rPr lang="tr-T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tr-TR" b="0" i="1" smtClean="0">
                        <a:latin typeface="Cambria Math"/>
                      </a:rPr>
                      <m:t>.8+</m:t>
                    </m:r>
                    <m:sSup>
                      <m:sSupPr>
                        <m:ctrlPr>
                          <a:rPr lang="tr-T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tr-TR" b="0" i="1" smtClean="0">
                        <a:latin typeface="Cambria Math"/>
                      </a:rPr>
                      <m:t>.12+</m:t>
                    </m:r>
                    <m:sSup>
                      <m:sSupPr>
                        <m:ctrlPr>
                          <a:rPr lang="tr-T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tr-TR" b="0" i="1" smtClean="0">
                        <a:latin typeface="Cambria Math"/>
                      </a:rPr>
                      <m:t>  </m:t>
                    </m:r>
                  </m:oMath>
                </a14:m>
                <a:endParaRPr lang="tr-TR" b="0" dirty="0" smtClean="0"/>
              </a:p>
              <a:p>
                <a:pPr marL="45720" indent="0">
                  <a:buNone/>
                </a:pPr>
                <a:r>
                  <a:rPr lang="tr-TR" dirty="0" smtClean="0"/>
                  <a:t>İşleminin sonucu kaçtır?</a:t>
                </a:r>
              </a:p>
              <a:p>
                <a:pPr marL="45720" indent="0">
                  <a:buNone/>
                </a:pPr>
                <a:endParaRPr lang="tr-TR" dirty="0" smtClean="0"/>
              </a:p>
              <a:p>
                <a:pPr marL="45720" indent="0">
                  <a:buNone/>
                </a:pPr>
                <a:r>
                  <a:rPr lang="tr-TR" dirty="0" err="1" smtClean="0">
                    <a:solidFill>
                      <a:srgbClr val="FF0000"/>
                    </a:solidFill>
                  </a:rPr>
                  <a:t>Çözüm</a:t>
                </a:r>
                <a:r>
                  <a:rPr lang="tr-TR" dirty="0" err="1" smtClean="0"/>
                  <a:t>:</a:t>
                </a:r>
                <a:r>
                  <a:rPr lang="tr-TR" dirty="0" err="1"/>
                  <a:t>Verilen</a:t>
                </a:r>
                <a:r>
                  <a:rPr lang="tr-TR" dirty="0"/>
                  <a:t> üslü ifadeleri 5</a:t>
                </a:r>
                <a:r>
                  <a:rPr lang="tr-TR" baseline="30000" dirty="0"/>
                  <a:t>3</a:t>
                </a:r>
                <a:r>
                  <a:rPr lang="tr-TR" dirty="0"/>
                  <a:t> ortak çarpanına alarak işlemleri yapabiliriz</a:t>
                </a:r>
                <a:r>
                  <a:rPr lang="tr-TR" dirty="0" smtClean="0"/>
                  <a:t>.</a:t>
                </a:r>
              </a:p>
              <a:p>
                <a:pPr marL="45720" indent="0">
                  <a:buNone/>
                </a:pPr>
                <a:endParaRPr lang="tr-TR" dirty="0" smtClean="0"/>
              </a:p>
              <a:p>
                <a:pPr marL="45720" indent="0">
                  <a:buNone/>
                </a:pPr>
                <a:r>
                  <a:rPr lang="tr-TR" dirty="0" smtClean="0"/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 smtClean="0"/>
                  <a:t>.(4+8+12+1)</a:t>
                </a:r>
              </a:p>
              <a:p>
                <a:pPr marL="45720" indent="0">
                  <a:buNone/>
                </a:pPr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 smtClean="0"/>
                  <a:t>.25</a:t>
                </a:r>
              </a:p>
              <a:p>
                <a:pPr marL="45720" indent="0">
                  <a:buNone/>
                </a:pPr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 smtClean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tr-TR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tr-TR" dirty="0" smtClean="0"/>
              </a:p>
              <a:p>
                <a:pPr marL="45720" indent="0">
                  <a:buNone/>
                </a:pPr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tr-TR" dirty="0"/>
              </a:p>
              <a:p>
                <a:pPr marL="45720" indent="0">
                  <a:buNone/>
                </a:pPr>
                <a:endParaRPr lang="tr-TR" dirty="0" smtClean="0"/>
              </a:p>
              <a:p>
                <a:pPr marL="4572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5" name="İçerik Yer Tutucusu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43000" y="731520"/>
                <a:ext cx="6400800" cy="5001736"/>
              </a:xfrm>
              <a:blipFill rotWithShape="1">
                <a:blip r:embed="rId2"/>
                <a:stretch>
                  <a:fillRect l="-476" t="-73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742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45720" indent="0">
                  <a:buNone/>
                </a:pPr>
                <a:r>
                  <a:rPr lang="tr-TR" dirty="0" smtClean="0">
                    <a:solidFill>
                      <a:srgbClr val="FF0000"/>
                    </a:solidFill>
                  </a:rPr>
                  <a:t>Soru</a:t>
                </a:r>
                <a:r>
                  <a:rPr lang="tr-TR" dirty="0" smtClean="0"/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/>
                              </a:rPr>
                              <m:t>(−2)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tr-TR" b="0" i="1" smtClean="0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tr-T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/>
                              </a:rPr>
                              <m:t>(−2)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dirty="0" smtClean="0"/>
                  <a:t> </a:t>
                </a:r>
              </a:p>
              <a:p>
                <a:pPr marL="45720" indent="0">
                  <a:buNone/>
                </a:pPr>
                <a:r>
                  <a:rPr lang="tr-TR" dirty="0" smtClean="0"/>
                  <a:t>işleminin sonucu aşağıdakilerden hangisidir?</a:t>
                </a:r>
              </a:p>
              <a:p>
                <a:pPr marL="45720" indent="0">
                  <a:buNone/>
                </a:pPr>
                <a:endParaRPr lang="tr-TR" dirty="0"/>
              </a:p>
              <a:p>
                <a:pPr marL="45720" indent="0">
                  <a:buNone/>
                </a:pPr>
                <a:r>
                  <a:rPr lang="tr-TR" dirty="0" smtClean="0">
                    <a:solidFill>
                      <a:srgbClr val="FF0000"/>
                    </a:solidFill>
                  </a:rPr>
                  <a:t>Cevap</a:t>
                </a:r>
                <a:r>
                  <a:rPr lang="tr-TR" dirty="0" smtClean="0"/>
                  <a:t>:</a:t>
                </a:r>
              </a:p>
              <a:p>
                <a:pPr marL="45720" indent="0">
                  <a:buNone/>
                </a:pPr>
                <a:r>
                  <a:rPr lang="tr-T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/>
                          </a:rPr>
                          <m:t>−8.(−</m:t>
                        </m:r>
                        <m:f>
                          <m:f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tr-TR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tr-TR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tr-TR" dirty="0" smtClean="0"/>
              </a:p>
              <a:p>
                <a:pPr marL="45720" indent="0">
                  <a:buNone/>
                </a:pPr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/>
                          </a:rPr>
                          <m:t>−8.</m:t>
                        </m:r>
                        <m:f>
                          <m:f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/>
                              </a:rPr>
                              <m:t>16</m:t>
                            </m:r>
                          </m:den>
                        </m:f>
                      </m:num>
                      <m:den>
                        <m:r>
                          <a:rPr lang="tr-TR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tr-TR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b="0" i="1" dirty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tr-TR" b="0" i="1" dirty="0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tr-TR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r>
                      <a:rPr lang="tr-TR" b="0" i="0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tr-T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tr-TR" b="0" i="1" dirty="0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tr-TR" dirty="0"/>
              </a:p>
              <a:p>
                <a:pPr marL="4572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4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01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marL="45720" indent="0">
                  <a:buNone/>
                </a:pPr>
                <a:r>
                  <a:rPr lang="tr-TR" dirty="0" smtClean="0">
                    <a:solidFill>
                      <a:srgbClr val="FF0000"/>
                    </a:solidFill>
                  </a:rPr>
                  <a:t>Soru</a:t>
                </a:r>
                <a:r>
                  <a:rPr lang="tr-TR" dirty="0" smtClean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tr-TR" dirty="0" smtClean="0"/>
                  <a:t>=a 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tr-TR" dirty="0" smtClean="0"/>
                  <a:t>=b ise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72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tr-TR" dirty="0" smtClean="0"/>
                  <a:t>’</a:t>
                </a:r>
                <a:r>
                  <a:rPr lang="tr-TR" dirty="0" err="1" smtClean="0"/>
                  <a:t>nin</a:t>
                </a:r>
                <a:r>
                  <a:rPr lang="tr-TR" dirty="0" smtClean="0"/>
                  <a:t> a ve b cinsinden değeri nedir ?</a:t>
                </a:r>
              </a:p>
              <a:p>
                <a:pPr marL="45720" indent="0">
                  <a:buNone/>
                </a:pPr>
                <a:endParaRPr lang="tr-TR" dirty="0"/>
              </a:p>
              <a:p>
                <a:pPr marL="45720" indent="0">
                  <a:buNone/>
                </a:pPr>
                <a:r>
                  <a:rPr lang="tr-TR" dirty="0" smtClean="0">
                    <a:solidFill>
                      <a:srgbClr val="FF0000"/>
                    </a:solidFill>
                  </a:rPr>
                  <a:t>Çözüm</a:t>
                </a:r>
                <a:r>
                  <a:rPr lang="tr-TR" dirty="0" smtClean="0"/>
                  <a:t>:</a:t>
                </a:r>
              </a:p>
              <a:p>
                <a:pPr marL="45720" indent="0">
                  <a:buNone/>
                </a:pPr>
                <a:r>
                  <a:rPr lang="tr-TR" dirty="0" smtClean="0"/>
                  <a:t>72=2.2.2.3.3=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 smtClean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tr-TR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tr-TR" dirty="0" smtClean="0"/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/>
                          </a:rPr>
                          <m:t>72</m:t>
                        </m:r>
                      </m:e>
                      <m:sup>
                        <m:r>
                          <a:rPr lang="tr-TR" b="0" i="1" dirty="0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tr-TR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  <m:r>
                          <a:rPr lang="tr-TR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tr-TR" dirty="0" smtClean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tr-TR" b="0" i="1" dirty="0" smtClean="0">
                            <a:latin typeface="Cambria Math"/>
                          </a:rPr>
                          <m:t>2</m:t>
                        </m:r>
                        <m:r>
                          <a:rPr lang="tr-TR" b="0" i="1" dirty="0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tr-TR" dirty="0" smtClean="0"/>
              </a:p>
              <a:p>
                <a:pPr marL="45720" indent="0">
                  <a:buNone/>
                </a:pPr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 smtClean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dirty="0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tr-TR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tr-TR" dirty="0" smtClean="0"/>
              </a:p>
              <a:p>
                <a:pPr marL="4572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476" t="-12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30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331640" y="764704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    Üslü </a:t>
            </a:r>
            <a:r>
              <a:rPr lang="tr-TR" dirty="0">
                <a:solidFill>
                  <a:srgbClr val="FF0000"/>
                </a:solidFill>
              </a:rPr>
              <a:t>sayılar</a:t>
            </a:r>
            <a:r>
              <a:rPr lang="tr-TR" dirty="0"/>
              <a:t>, bir sayının kendisi ile çarpımlarının kısa şekilde gösterilmesidir. </a:t>
            </a:r>
            <a:r>
              <a:rPr lang="tr-TR" dirty="0" smtClean="0"/>
              <a:t>a</a:t>
            </a:r>
            <a:r>
              <a:rPr lang="tr-TR" dirty="0"/>
              <a:t> bir </a:t>
            </a:r>
            <a:r>
              <a:rPr lang="tr-TR" dirty="0" err="1"/>
              <a:t>gerçel</a:t>
            </a:r>
            <a:r>
              <a:rPr lang="tr-TR" dirty="0"/>
              <a:t> (reel) sayı ve </a:t>
            </a:r>
            <a:r>
              <a:rPr lang="tr-TR" dirty="0" smtClean="0"/>
              <a:t>n</a:t>
            </a:r>
            <a:r>
              <a:rPr lang="tr-TR" dirty="0"/>
              <a:t> bir sayma sayısı olmak üzere, a</a:t>
            </a:r>
            <a:r>
              <a:rPr lang="tr-TR" baseline="30000" dirty="0"/>
              <a:t>n</a:t>
            </a:r>
            <a:r>
              <a:rPr lang="tr-TR" dirty="0"/>
              <a:t> ifadesine </a:t>
            </a:r>
            <a:r>
              <a:rPr lang="tr-TR" b="1" dirty="0">
                <a:solidFill>
                  <a:srgbClr val="FF0000"/>
                </a:solidFill>
              </a:rPr>
              <a:t>üslü ifade</a:t>
            </a:r>
            <a:r>
              <a:rPr lang="tr-TR" dirty="0"/>
              <a:t> </a:t>
            </a:r>
            <a:r>
              <a:rPr lang="tr-TR" dirty="0" smtClean="0"/>
              <a:t>denir.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59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764704"/>
            <a:ext cx="6420419" cy="4738563"/>
          </a:xfrm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94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260648" y="4293096"/>
            <a:ext cx="7622232" cy="1143000"/>
          </a:xfrm>
        </p:spPr>
        <p:txBody>
          <a:bodyPr/>
          <a:lstStyle/>
          <a:p>
            <a:r>
              <a:rPr lang="tr-TR" sz="2500" b="0" dirty="0">
                <a:solidFill>
                  <a:srgbClr val="000000"/>
                </a:solidFill>
                <a:effectLst/>
                <a:latin typeface="Arial"/>
              </a:rPr>
              <a:t>3</a:t>
            </a:r>
            <a:r>
              <a:rPr lang="tr-TR" sz="2500" b="0" baseline="30000" dirty="0">
                <a:solidFill>
                  <a:srgbClr val="000000"/>
                </a:solidFill>
                <a:effectLst/>
                <a:latin typeface="Arial"/>
              </a:rPr>
              <a:t>2</a:t>
            </a:r>
            <a:r>
              <a:rPr lang="tr-TR" sz="2500" b="0" dirty="0">
                <a:solidFill>
                  <a:srgbClr val="000000"/>
                </a:solidFill>
                <a:effectLst/>
                <a:latin typeface="Arial"/>
              </a:rPr>
              <a:t> = 3 . 3 = 9</a:t>
            </a:r>
            <a:r>
              <a:rPr lang="tr-TR" sz="2500" dirty="0"/>
              <a:t/>
            </a:r>
            <a:br>
              <a:rPr lang="tr-TR" sz="2500" dirty="0"/>
            </a:br>
            <a:r>
              <a:rPr lang="tr-TR" sz="2500" b="0" dirty="0">
                <a:solidFill>
                  <a:srgbClr val="000000"/>
                </a:solidFill>
                <a:effectLst/>
                <a:latin typeface="Arial"/>
              </a:rPr>
              <a:t>5</a:t>
            </a:r>
            <a:r>
              <a:rPr lang="tr-TR" sz="2500" b="0" baseline="30000" dirty="0">
                <a:solidFill>
                  <a:srgbClr val="000000"/>
                </a:solidFill>
                <a:effectLst/>
                <a:latin typeface="Arial"/>
              </a:rPr>
              <a:t>3</a:t>
            </a:r>
            <a:r>
              <a:rPr lang="tr-TR" sz="2500" b="0" dirty="0">
                <a:solidFill>
                  <a:srgbClr val="000000"/>
                </a:solidFill>
                <a:effectLst/>
                <a:latin typeface="Arial"/>
              </a:rPr>
              <a:t> = 5 . 5 . 5 = 125</a:t>
            </a:r>
            <a:r>
              <a:rPr lang="tr-TR" sz="2500" dirty="0"/>
              <a:t/>
            </a:r>
            <a:br>
              <a:rPr lang="tr-TR" sz="2500" dirty="0"/>
            </a:br>
            <a:r>
              <a:rPr lang="tr-TR" sz="2500" b="0" dirty="0">
                <a:solidFill>
                  <a:srgbClr val="000000"/>
                </a:solidFill>
                <a:effectLst/>
                <a:latin typeface="Arial"/>
              </a:rPr>
              <a:t>(- 2) </a:t>
            </a:r>
            <a:r>
              <a:rPr lang="tr-TR" sz="2500" b="0" baseline="30000" dirty="0">
                <a:solidFill>
                  <a:srgbClr val="000000"/>
                </a:solidFill>
                <a:effectLst/>
                <a:latin typeface="Arial"/>
              </a:rPr>
              <a:t>3</a:t>
            </a:r>
            <a:r>
              <a:rPr lang="tr-TR" sz="2500" b="0" dirty="0">
                <a:solidFill>
                  <a:srgbClr val="000000"/>
                </a:solidFill>
                <a:effectLst/>
                <a:latin typeface="Arial"/>
              </a:rPr>
              <a:t> = (- 2) . (- 2) . (- 2) = - 8</a:t>
            </a:r>
            <a:endParaRPr lang="tr-TR" sz="25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908720"/>
            <a:ext cx="3729955" cy="2227109"/>
          </a:xfr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91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43000" y="731520"/>
                <a:ext cx="6381328" cy="4785712"/>
              </a:xfrm>
            </p:spPr>
            <p:txBody>
              <a:bodyPr>
                <a:normAutofit/>
              </a:bodyPr>
              <a:lstStyle/>
              <a:p>
                <a:pPr marL="45720" indent="0" algn="ctr">
                  <a:buNone/>
                </a:pPr>
                <a:r>
                  <a:rPr lang="tr-TR" sz="2600" dirty="0" smtClean="0">
                    <a:solidFill>
                      <a:srgbClr val="FF0000"/>
                    </a:solidFill>
                  </a:rPr>
                  <a:t>Negatif </a:t>
                </a:r>
                <a:r>
                  <a:rPr lang="tr-TR" sz="2600" dirty="0" smtClean="0">
                    <a:solidFill>
                      <a:srgbClr val="FF0000"/>
                    </a:solidFill>
                  </a:rPr>
                  <a:t>Üs</a:t>
                </a:r>
              </a:p>
              <a:p>
                <a:pPr marL="45720" indent="0" algn="ctr">
                  <a:buNone/>
                </a:pPr>
                <a:endParaRPr lang="tr-TR" dirty="0" smtClean="0">
                  <a:solidFill>
                    <a:srgbClr val="FF0000"/>
                  </a:solidFill>
                </a:endParaRPr>
              </a:p>
              <a:p>
                <a:pPr marL="45720" indent="0">
                  <a:buNone/>
                </a:pPr>
                <a:r>
                  <a:rPr lang="tr-TR" dirty="0"/>
                  <a:t> </a:t>
                </a:r>
                <a:r>
                  <a:rPr lang="tr-TR" dirty="0" smtClean="0"/>
                  <a:t>   Bir </a:t>
                </a:r>
                <a:r>
                  <a:rPr lang="tr-TR" dirty="0"/>
                  <a:t>tam sayının üssü negatif ise bu sayı rasyonel olarak ifade edilir.</a:t>
                </a:r>
                <a:br>
                  <a:rPr lang="tr-TR" dirty="0"/>
                </a:br>
                <a:r>
                  <a:rPr lang="tr-TR" dirty="0">
                    <a:solidFill>
                      <a:srgbClr val="FF0000"/>
                    </a:solidFill>
                  </a:rPr>
                  <a:t>Örnek</a:t>
                </a:r>
                <a:r>
                  <a:rPr lang="tr-TR" dirty="0"/>
                  <a:t>: </a:t>
                </a:r>
                <a:r>
                  <a:rPr lang="tr-TR" dirty="0" smtClean="0"/>
                  <a:t>2</a:t>
                </a:r>
                <a:r>
                  <a:rPr lang="tr-TR" baseline="30000" dirty="0" smtClean="0"/>
                  <a:t>-3</a:t>
                </a:r>
                <a:r>
                  <a:rPr lang="tr-TR" dirty="0"/>
                  <a:t> 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tr-TR" b="0" i="1" dirty="0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tr-TR" dirty="0" smtClean="0"/>
              </a:p>
              <a:p>
                <a:pPr marL="45720" indent="0">
                  <a:buNone/>
                </a:pPr>
                <a:r>
                  <a:rPr lang="tr-TR" dirty="0" smtClean="0"/>
                  <a:t>    Rasyonel </a:t>
                </a:r>
                <a:r>
                  <a:rPr lang="tr-TR" dirty="0"/>
                  <a:t>bir sayının üssü negatif ise verilen rasyonel sayı ters çevrilir. </a:t>
                </a:r>
                <a:br>
                  <a:rPr lang="tr-TR" dirty="0"/>
                </a:br>
                <a:r>
                  <a:rPr lang="tr-TR" dirty="0">
                    <a:solidFill>
                      <a:srgbClr val="FF0000"/>
                    </a:solidFill>
                  </a:rPr>
                  <a:t>Örnek</a:t>
                </a:r>
                <a:r>
                  <a:rPr lang="tr-TR" dirty="0"/>
                  <a:t>: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tr-TR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tr-TR" dirty="0" smtClean="0"/>
                  <a:t>)</a:t>
                </a:r>
                <a:r>
                  <a:rPr lang="tr-TR" baseline="30000" dirty="0"/>
                  <a:t>-3</a:t>
                </a:r>
                <a:r>
                  <a:rPr lang="tr-TR" dirty="0"/>
                  <a:t> 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tr-TR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tr-TR" dirty="0" smtClean="0"/>
                  <a:t>)</a:t>
                </a:r>
                <a:r>
                  <a:rPr lang="tr-TR" baseline="30000" dirty="0"/>
                  <a:t>3</a:t>
                </a:r>
                <a:r>
                  <a:rPr lang="tr-TR" dirty="0"/>
                  <a:t> 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dirty="0" smtClean="0"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tr-TR" b="0" i="1" dirty="0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tr-TR" dirty="0"/>
                  <a:t/>
                </a:r>
                <a:br>
                  <a:rPr lang="tr-TR" dirty="0"/>
                </a:br>
                <a:r>
                  <a:rPr lang="tr-TR" dirty="0" smtClean="0"/>
                  <a:t>    Üslü </a:t>
                </a:r>
                <a:r>
                  <a:rPr lang="tr-TR" dirty="0"/>
                  <a:t>sayılarda negatif üssün görevi tabandaki sayıyı ters çevirmektir. Tabandaki sayının işaretini etkilemez.</a:t>
                </a:r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43000" y="731520"/>
                <a:ext cx="6381328" cy="4785712"/>
              </a:xfrm>
              <a:blipFill rotWithShape="1">
                <a:blip r:embed="rId2"/>
                <a:stretch>
                  <a:fillRect l="-478" t="-114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0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30160" y="3140968"/>
            <a:ext cx="6512511" cy="3022272"/>
          </a:xfrm>
        </p:spPr>
        <p:txBody>
          <a:bodyPr/>
          <a:lstStyle/>
          <a:p>
            <a:pPr marL="0" indent="0" algn="l">
              <a:buNone/>
            </a:pPr>
            <a:r>
              <a:rPr lang="tr-TR" sz="2200" b="0" dirty="0">
                <a:effectLst/>
              </a:rPr>
              <a:t>Her sayının </a:t>
            </a:r>
            <a:r>
              <a:rPr lang="tr-TR" sz="2200" dirty="0">
                <a:effectLst/>
              </a:rPr>
              <a:t>birinci kuvveti</a:t>
            </a:r>
            <a:r>
              <a:rPr lang="tr-TR" sz="2200" b="0" dirty="0">
                <a:effectLst/>
              </a:rPr>
              <a:t> yine kendisine eşittir</a:t>
            </a:r>
            <a:r>
              <a:rPr lang="tr-TR" sz="2200" b="0" dirty="0" smtClean="0">
                <a:effectLst/>
              </a:rPr>
              <a:t>.</a:t>
            </a:r>
            <a:br>
              <a:rPr lang="tr-TR" sz="2200" b="0" dirty="0" smtClean="0">
                <a:effectLst/>
              </a:rPr>
            </a:br>
            <a:r>
              <a:rPr lang="tr-TR" sz="2400" b="0" dirty="0">
                <a:effectLst/>
              </a:rPr>
              <a:t>9</a:t>
            </a:r>
            <a:r>
              <a:rPr lang="tr-TR" sz="2400" b="0" baseline="30000" dirty="0">
                <a:effectLst/>
              </a:rPr>
              <a:t>1</a:t>
            </a:r>
            <a:r>
              <a:rPr lang="tr-TR" sz="2400" b="0" dirty="0">
                <a:effectLst/>
              </a:rPr>
              <a:t> = </a:t>
            </a:r>
            <a:r>
              <a:rPr lang="tr-TR" sz="2400" b="0" dirty="0" smtClean="0">
                <a:effectLst/>
              </a:rPr>
              <a:t>9</a:t>
            </a:r>
            <a:br>
              <a:rPr lang="tr-TR" sz="2400" b="0" dirty="0" smtClean="0">
                <a:effectLst/>
              </a:rPr>
            </a:br>
            <a:r>
              <a:rPr lang="tr-TR" sz="2400" b="0" dirty="0" smtClean="0">
                <a:effectLst/>
              </a:rPr>
              <a:t/>
            </a:r>
            <a:br>
              <a:rPr lang="tr-TR" sz="2400" b="0" dirty="0" smtClean="0">
                <a:effectLst/>
              </a:rPr>
            </a:br>
            <a:r>
              <a:rPr lang="tr-TR" sz="2400" b="0" dirty="0" smtClean="0">
                <a:effectLst/>
              </a:rPr>
              <a:t>Ondalık kesirlerin üslü olarak yazılması.</a:t>
            </a:r>
            <a:br>
              <a:rPr lang="tr-TR" sz="2400" b="0" dirty="0" smtClean="0">
                <a:effectLst/>
              </a:rPr>
            </a:br>
            <a:r>
              <a:rPr lang="tr-TR" sz="1800" b="0" dirty="0">
                <a:effectLst/>
              </a:rPr>
              <a:t>(-0,5) . (-0,5). (-0,5) = ( -0,5)</a:t>
            </a:r>
            <a:r>
              <a:rPr lang="tr-TR" sz="1800" b="0" baseline="30000" dirty="0">
                <a:effectLst/>
              </a:rPr>
              <a:t>3</a:t>
            </a:r>
            <a:r>
              <a:rPr lang="tr-TR" sz="1800" b="0" dirty="0">
                <a:effectLst/>
              </a:rPr>
              <a:t> = -0,125</a:t>
            </a:r>
            <a:endParaRPr lang="tr-TR" sz="1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tr-TR" dirty="0" smtClean="0"/>
              <a:t>     Sıfır </a:t>
            </a:r>
            <a:r>
              <a:rPr lang="tr-TR" dirty="0"/>
              <a:t>hariç her rasyonel sayının </a:t>
            </a:r>
            <a:r>
              <a:rPr lang="tr-TR" b="1" dirty="0"/>
              <a:t>sıfırıncı kuvveti</a:t>
            </a:r>
            <a:r>
              <a:rPr lang="tr-TR" dirty="0"/>
              <a:t>, daima (+1)' </a:t>
            </a:r>
            <a:r>
              <a:rPr lang="tr-TR" dirty="0" err="1"/>
              <a:t>dir</a:t>
            </a:r>
            <a:r>
              <a:rPr lang="tr-TR" dirty="0" smtClean="0"/>
              <a:t>.</a:t>
            </a:r>
          </a:p>
          <a:p>
            <a:pPr marL="45720" indent="0">
              <a:buNone/>
            </a:pP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160" y="1844824"/>
            <a:ext cx="28765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26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72181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tr-TR" sz="2600" dirty="0" smtClean="0">
                <a:solidFill>
                  <a:srgbClr val="FF0000"/>
                </a:solidFill>
              </a:rPr>
              <a:t>Üssün </a:t>
            </a:r>
            <a:r>
              <a:rPr lang="tr-TR" sz="2600" dirty="0" smtClean="0">
                <a:solidFill>
                  <a:srgbClr val="FF0000"/>
                </a:solidFill>
              </a:rPr>
              <a:t>Üssü</a:t>
            </a:r>
          </a:p>
          <a:p>
            <a:pPr marL="45720" indent="0" algn="ctr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tr-TR" sz="2000" dirty="0" smtClean="0"/>
              <a:t>   </a:t>
            </a:r>
            <a:r>
              <a:rPr lang="tr-TR" dirty="0" smtClean="0"/>
              <a:t>Üslü </a:t>
            </a:r>
            <a:r>
              <a:rPr lang="tr-TR" dirty="0"/>
              <a:t>bir sayının tekrar üssü alınırken; Taban aynen yazılır. Üsler çarpılarak tabana üs olarak yazılır</a:t>
            </a:r>
            <a:r>
              <a:rPr lang="tr-TR" dirty="0" smtClean="0"/>
              <a:t>.</a:t>
            </a:r>
          </a:p>
          <a:p>
            <a:pPr marL="45720" indent="0">
              <a:buNone/>
            </a:pPr>
            <a:endParaRPr lang="tr-TR" sz="2000" dirty="0" smtClean="0"/>
          </a:p>
          <a:p>
            <a:pPr marL="45720" indent="0">
              <a:buNone/>
            </a:pPr>
            <a:endParaRPr lang="tr-TR" sz="2000" dirty="0" smtClean="0"/>
          </a:p>
          <a:p>
            <a:pPr marL="45720" indent="0" algn="ctr">
              <a:buNone/>
            </a:pPr>
            <a:endParaRPr lang="tr-TR" sz="20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457" y="2924944"/>
            <a:ext cx="4263296" cy="18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11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13764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tr-TR" sz="2600" b="1" dirty="0">
                <a:solidFill>
                  <a:srgbClr val="FF0000"/>
                </a:solidFill>
              </a:rPr>
              <a:t>TEK VEYA ÇİFT </a:t>
            </a:r>
            <a:r>
              <a:rPr lang="tr-TR" sz="2600" b="1" dirty="0" smtClean="0">
                <a:solidFill>
                  <a:srgbClr val="FF0000"/>
                </a:solidFill>
              </a:rPr>
              <a:t>KUVVETLER</a:t>
            </a:r>
          </a:p>
          <a:p>
            <a:pPr marL="45720" indent="0" algn="ctr">
              <a:buNone/>
            </a:pPr>
            <a:endParaRPr lang="tr-TR" sz="2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Pozitif sayıların tüm kuvvetleri pozitiftir. Örnek:2</a:t>
            </a:r>
            <a:r>
              <a:rPr lang="tr-TR" baseline="30000" dirty="0"/>
              <a:t>4</a:t>
            </a:r>
            <a:r>
              <a:rPr lang="tr-TR" dirty="0"/>
              <a:t> =16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Negatif sayıların tek kuvvetleri negatiftir. Örnek: (-3)</a:t>
            </a:r>
            <a:r>
              <a:rPr lang="tr-TR" baseline="30000" dirty="0"/>
              <a:t>3</a:t>
            </a:r>
            <a:r>
              <a:rPr lang="tr-TR" dirty="0"/>
              <a:t> =-27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Negatif sayıların çift kuvvetleri ise pozitiftir. Örnek: (-3)</a:t>
            </a:r>
            <a:r>
              <a:rPr lang="tr-TR" baseline="30000" dirty="0"/>
              <a:t>4</a:t>
            </a:r>
            <a:r>
              <a:rPr lang="tr-TR" dirty="0"/>
              <a:t> =81</a:t>
            </a:r>
            <a:endParaRPr lang="tr-TR" b="1" dirty="0"/>
          </a:p>
          <a:p>
            <a:pPr marL="45720" indent="0">
              <a:buNone/>
            </a:pPr>
            <a:r>
              <a:rPr lang="tr-TR" dirty="0">
                <a:solidFill>
                  <a:srgbClr val="FF0000"/>
                </a:solidFill>
              </a:rPr>
              <a:t>Not</a:t>
            </a:r>
            <a:r>
              <a:rPr lang="tr-TR" dirty="0"/>
              <a:t>:(-1)' in çift kuvvetleri (+1) , tek kuvvetleri ise (-1) </a:t>
            </a:r>
            <a:r>
              <a:rPr lang="tr-TR" dirty="0" err="1"/>
              <a:t>dir</a:t>
            </a:r>
            <a:r>
              <a:rPr lang="tr-TR" dirty="0"/>
              <a:t>.</a:t>
            </a:r>
          </a:p>
          <a:p>
            <a:pPr marL="4572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212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50579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600" b="1" dirty="0" smtClean="0">
                <a:solidFill>
                  <a:srgbClr val="FF0000"/>
                </a:solidFill>
              </a:rPr>
              <a:t>ÇOK </a:t>
            </a:r>
            <a:r>
              <a:rPr lang="tr-TR" sz="2600" b="1" dirty="0">
                <a:solidFill>
                  <a:srgbClr val="FF0000"/>
                </a:solidFill>
              </a:rPr>
              <a:t>BÜYÜK </a:t>
            </a:r>
            <a:r>
              <a:rPr lang="tr-TR" sz="2600" b="1" dirty="0" smtClean="0">
                <a:solidFill>
                  <a:srgbClr val="FF0000"/>
                </a:solidFill>
              </a:rPr>
              <a:t>SAYILAR</a:t>
            </a:r>
            <a:endParaRPr lang="tr-TR" sz="2600" b="1" dirty="0" smtClean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tr-TR" dirty="0" smtClean="0"/>
              <a:t>  </a:t>
            </a:r>
            <a:r>
              <a:rPr lang="tr-TR" dirty="0"/>
              <a:t>Gezegenlerin Güneş'e olan uzaklıkları, Dünya'nın kütlesi gibi bilgileri öğrenirken bunların </a:t>
            </a:r>
            <a:r>
              <a:rPr lang="tr-TR" i="1" dirty="0">
                <a:solidFill>
                  <a:srgbClr val="FF0000"/>
                </a:solidFill>
              </a:rPr>
              <a:t>çok büyük sayılar</a:t>
            </a:r>
            <a:r>
              <a:rPr lang="tr-TR" dirty="0"/>
              <a:t> ile ifade edildiğini görürüz. </a:t>
            </a:r>
            <a:endParaRPr lang="tr-TR" dirty="0" smtClean="0"/>
          </a:p>
          <a:p>
            <a:pPr marL="4572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/>
              <a:t>"</a:t>
            </a:r>
            <a:r>
              <a:rPr lang="tr-TR" dirty="0"/>
              <a:t>a" gerçek sayı, 1 ≤ a &lt; 10 ve n pozitif tam sayı olmak üzere a x 10</a:t>
            </a:r>
            <a:r>
              <a:rPr lang="tr-TR" baseline="30000" dirty="0"/>
              <a:t>n</a:t>
            </a:r>
            <a:r>
              <a:rPr lang="tr-TR" dirty="0"/>
              <a:t> gösterimi, çok büyük sayıların bilimsel gösterimidir. </a:t>
            </a:r>
            <a:endParaRPr lang="tr-TR" dirty="0" smtClean="0"/>
          </a:p>
          <a:p>
            <a:pPr marL="4572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/>
              <a:t>Örneğin</a:t>
            </a:r>
            <a:r>
              <a:rPr lang="tr-TR" dirty="0"/>
              <a:t>; 54 000 000 000 000 sayısının bilimsel gösterimi 5,4 x 10</a:t>
            </a:r>
            <a:r>
              <a:rPr lang="tr-TR" baseline="30000" dirty="0"/>
              <a:t>13</a:t>
            </a:r>
            <a:r>
              <a:rPr lang="tr-TR" dirty="0"/>
              <a:t> şeklindedir.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47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304</TotalTime>
  <Words>288</Words>
  <Application>Microsoft Office PowerPoint</Application>
  <PresentationFormat>Ekran Gösterisi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Hava Akımı</vt:lpstr>
      <vt:lpstr>ÜSLÜ SAYILAR</vt:lpstr>
      <vt:lpstr>PowerPoint Sunusu</vt:lpstr>
      <vt:lpstr>PowerPoint Sunusu</vt:lpstr>
      <vt:lpstr>32 = 3 . 3 = 9 53 = 5 . 5 . 5 = 125 (- 2) 3 = (- 2) . (- 2) . (- 2) = - 8</vt:lpstr>
      <vt:lpstr>PowerPoint Sunusu</vt:lpstr>
      <vt:lpstr>Her sayının birinci kuvveti yine kendisine eşittir. 91 = 9  Ondalık kesirlerin üslü olarak yazılması. (-0,5) . (-0,5). (-0,5) = ( -0,5)3 = -0,125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ÜSLÜ SAYILAR</dc:title>
  <dc:creator>vatan</dc:creator>
  <cp:lastModifiedBy>vatan</cp:lastModifiedBy>
  <cp:revision>18</cp:revision>
  <dcterms:created xsi:type="dcterms:W3CDTF">2014-03-17T18:15:57Z</dcterms:created>
  <dcterms:modified xsi:type="dcterms:W3CDTF">2014-03-23T21:32:02Z</dcterms:modified>
</cp:coreProperties>
</file>